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67" r:id="rId3"/>
    <p:sldId id="258" r:id="rId4"/>
    <p:sldId id="257" r:id="rId5"/>
    <p:sldId id="268" r:id="rId6"/>
    <p:sldId id="260" r:id="rId7"/>
    <p:sldId id="265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1E48"/>
    <a:srgbClr val="41B8ED"/>
    <a:srgbClr val="00CC44"/>
    <a:srgbClr val="76CCF2"/>
    <a:srgbClr val="26ADE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01121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1733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4425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653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376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704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469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32310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961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88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8481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Thursday, July 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 dirty="0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527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37" r:id="rId6"/>
    <p:sldLayoutId id="2147483733" r:id="rId7"/>
    <p:sldLayoutId id="2147483734" r:id="rId8"/>
    <p:sldLayoutId id="2147483735" r:id="rId9"/>
    <p:sldLayoutId id="2147483736" r:id="rId10"/>
    <p:sldLayoutId id="214748373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CA45BB-D29F-4714-8441-218292EB4D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91" t="5988" b="15642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83E790-F809-4A1E-92FF-8D736BA61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050"/>
            <a:ext cx="12192001" cy="6858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3A474C-1124-4AD3-AB64-0B3D52156A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1428750"/>
            <a:ext cx="7535861" cy="1540974"/>
          </a:xfrm>
        </p:spPr>
        <p:txBody>
          <a:bodyPr anchor="b">
            <a:normAutofit fontScale="90000"/>
          </a:bodyPr>
          <a:lstStyle/>
          <a:p>
            <a:r>
              <a:rPr lang="en-CA" sz="5400" dirty="0"/>
              <a:t>Spectral Analysis of the SPIDER region using ROHSA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E808DF-AA88-48EC-A0FB-2B8D447BA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706322"/>
            <a:ext cx="4573587" cy="2523817"/>
          </a:xfrm>
        </p:spPr>
        <p:txBody>
          <a:bodyPr>
            <a:normAutofit/>
          </a:bodyPr>
          <a:lstStyle/>
          <a:p>
            <a:r>
              <a:rPr lang="en-CA" sz="2800" dirty="0">
                <a:solidFill>
                  <a:schemeClr val="tx1">
                    <a:alpha val="60000"/>
                  </a:schemeClr>
                </a:solidFill>
              </a:rPr>
              <a:t>Mukesh Taank (mtaank)</a:t>
            </a:r>
          </a:p>
          <a:p>
            <a:r>
              <a:rPr lang="en-CA" sz="2800" dirty="0">
                <a:solidFill>
                  <a:schemeClr val="tx1">
                    <a:alpha val="60000"/>
                  </a:schemeClr>
                </a:solidFill>
              </a:rPr>
              <a:t>Supervisors: Peter G. Martin and Antoine Marchal</a:t>
            </a:r>
          </a:p>
          <a:p>
            <a:r>
              <a:rPr lang="en-CA" dirty="0">
                <a:solidFill>
                  <a:schemeClr val="tx1">
                    <a:alpha val="60000"/>
                  </a:schemeClr>
                </a:solidFill>
              </a:rPr>
              <a:t>July 9, 2020</a:t>
            </a:r>
            <a:endParaRPr lang="en-CA" sz="2800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7349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63A68-D60D-4736-8598-34AE5913E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Looking along a single line of sight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272C3-FE87-4C50-99BE-E8165BBFD7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5974" y="1921593"/>
            <a:ext cx="4269433" cy="4387131"/>
          </a:xfrm>
        </p:spPr>
        <p:txBody>
          <a:bodyPr>
            <a:normAutofit/>
          </a:bodyPr>
          <a:lstStyle/>
          <a:p>
            <a:r>
              <a:rPr lang="en-CA" sz="2200" dirty="0"/>
              <a:t>Along one line of sight, we can extract a single spectrum to represent the emission of gas from out Milky Way Galaxy (MWG).</a:t>
            </a:r>
          </a:p>
          <a:p>
            <a:r>
              <a:rPr lang="en-CA" sz="2200" dirty="0"/>
              <a:t>In this spectrum (left), there are interesting features at around 0 km/s and -50 km/s. These can be modeled using Gaussians.</a:t>
            </a:r>
          </a:p>
          <a:p>
            <a:r>
              <a:rPr lang="en-CA" sz="2200" dirty="0"/>
              <a:t>We observe both warm and cold gases in the spectrum.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2DD8A2-CD11-40D9-857B-8AF67C6AF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93" y="2278319"/>
            <a:ext cx="7119944" cy="394842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4B6187C-7DEA-42C6-BBC0-42F981625A51}"/>
              </a:ext>
            </a:extLst>
          </p:cNvPr>
          <p:cNvSpPr/>
          <p:nvPr/>
        </p:nvSpPr>
        <p:spPr>
          <a:xfrm>
            <a:off x="803581" y="6213216"/>
            <a:ext cx="659295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dirty="0">
                <a:solidFill>
                  <a:schemeClr val="tx1">
                    <a:lumMod val="75000"/>
                  </a:schemeClr>
                </a:solidFill>
              </a:rPr>
              <a:t>Spectrum along one line of sight on the Spider from the data cube.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89F5B27-038D-493A-8BB7-ABEB1928DE03}"/>
              </a:ext>
            </a:extLst>
          </p:cNvPr>
          <p:cNvSpPr txBox="1"/>
          <p:nvPr/>
        </p:nvSpPr>
        <p:spPr>
          <a:xfrm>
            <a:off x="1120887" y="2440895"/>
            <a:ext cx="36593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chemeClr val="bg1"/>
                </a:solidFill>
              </a:rPr>
              <a:t>Narrow features indicate cold gas</a:t>
            </a:r>
          </a:p>
          <a:p>
            <a:endParaRPr lang="en-CA" sz="800" dirty="0">
              <a:solidFill>
                <a:schemeClr val="bg1"/>
              </a:solidFill>
            </a:endParaRPr>
          </a:p>
          <a:p>
            <a:r>
              <a:rPr lang="en-CA" sz="1600" dirty="0">
                <a:solidFill>
                  <a:schemeClr val="bg1"/>
                </a:solidFill>
              </a:rPr>
              <a:t>Broader wings indicate warm gas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97D7A07-0AC7-4980-A289-04C35E5305DA}"/>
              </a:ext>
            </a:extLst>
          </p:cNvPr>
          <p:cNvCxnSpPr>
            <a:cxnSpLocks/>
          </p:cNvCxnSpPr>
          <p:nvPr/>
        </p:nvCxnSpPr>
        <p:spPr>
          <a:xfrm flipH="1">
            <a:off x="5571067" y="3242733"/>
            <a:ext cx="829733" cy="389467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DA6C4A8-5DDE-471E-9B87-050EA1B014EB}"/>
              </a:ext>
            </a:extLst>
          </p:cNvPr>
          <p:cNvCxnSpPr>
            <a:cxnSpLocks/>
          </p:cNvCxnSpPr>
          <p:nvPr/>
        </p:nvCxnSpPr>
        <p:spPr>
          <a:xfrm flipH="1">
            <a:off x="6020117" y="4692317"/>
            <a:ext cx="522823" cy="758792"/>
          </a:xfrm>
          <a:prstGeom prst="straightConnector1">
            <a:avLst/>
          </a:prstGeom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77293550-181B-458F-BE88-D97CD70933CB}"/>
              </a:ext>
            </a:extLst>
          </p:cNvPr>
          <p:cNvSpPr/>
          <p:nvPr/>
        </p:nvSpPr>
        <p:spPr>
          <a:xfrm>
            <a:off x="6471219" y="3039845"/>
            <a:ext cx="249437" cy="225712"/>
          </a:xfrm>
          <a:prstGeom prst="rect">
            <a:avLst/>
          </a:prstGeom>
          <a:solidFill>
            <a:srgbClr val="41B8E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94EAA94-A704-4EB5-BB33-E84386241EDF}"/>
              </a:ext>
            </a:extLst>
          </p:cNvPr>
          <p:cNvSpPr/>
          <p:nvPr/>
        </p:nvSpPr>
        <p:spPr>
          <a:xfrm>
            <a:off x="6595938" y="4462291"/>
            <a:ext cx="249437" cy="225712"/>
          </a:xfrm>
          <a:prstGeom prst="rect">
            <a:avLst/>
          </a:prstGeom>
          <a:solidFill>
            <a:srgbClr val="FA1E4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079EAFA-B32C-4933-96B4-630723942694}"/>
              </a:ext>
            </a:extLst>
          </p:cNvPr>
          <p:cNvSpPr txBox="1"/>
          <p:nvPr/>
        </p:nvSpPr>
        <p:spPr>
          <a:xfrm>
            <a:off x="276593" y="1921593"/>
            <a:ext cx="7119944" cy="3711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ysClr val="windowText" lastClr="000000"/>
                </a:solidFill>
              </a:rPr>
              <a:t>Observation along the 21 cm line for one line of sight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C6B6CFF-1EE5-4112-9094-1187C4069B42}"/>
              </a:ext>
            </a:extLst>
          </p:cNvPr>
          <p:cNvSpPr/>
          <p:nvPr/>
        </p:nvSpPr>
        <p:spPr>
          <a:xfrm>
            <a:off x="871451" y="2482136"/>
            <a:ext cx="249437" cy="225712"/>
          </a:xfrm>
          <a:prstGeom prst="rect">
            <a:avLst/>
          </a:prstGeom>
          <a:solidFill>
            <a:srgbClr val="41B8E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06647C0-5007-4808-8CCD-E7AD3A31D476}"/>
              </a:ext>
            </a:extLst>
          </p:cNvPr>
          <p:cNvSpPr/>
          <p:nvPr/>
        </p:nvSpPr>
        <p:spPr>
          <a:xfrm>
            <a:off x="871450" y="2829151"/>
            <a:ext cx="249437" cy="225712"/>
          </a:xfrm>
          <a:prstGeom prst="rect">
            <a:avLst/>
          </a:prstGeom>
          <a:solidFill>
            <a:srgbClr val="FA1E4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64509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29FB5-5241-41C0-91B1-B186C5ECC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82600"/>
            <a:ext cx="11091600" cy="1332000"/>
          </a:xfrm>
        </p:spPr>
        <p:txBody>
          <a:bodyPr/>
          <a:lstStyle/>
          <a:p>
            <a:r>
              <a:rPr lang="en-CA" dirty="0"/>
              <a:t>Visualizing the Data Cube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88129-6670-496F-93BE-CD3BC1B29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1826471"/>
            <a:ext cx="5371677" cy="4117129"/>
          </a:xfrm>
        </p:spPr>
        <p:txBody>
          <a:bodyPr>
            <a:normAutofit lnSpcReduction="10000"/>
          </a:bodyPr>
          <a:lstStyle/>
          <a:p>
            <a:r>
              <a:rPr lang="en-CA" dirty="0"/>
              <a:t>I am using the GHIGLS HI spectral data from the Green Bank Telescope.</a:t>
            </a:r>
          </a:p>
          <a:p>
            <a:r>
              <a:rPr lang="en-CA" dirty="0"/>
              <a:t>The data are stored in a PPV data cube (Position-Position-Velocity).</a:t>
            </a:r>
          </a:p>
          <a:p>
            <a:r>
              <a:rPr lang="en-CA" dirty="0"/>
              <a:t>The video shows spatial distribution of the brightness temperature [K] at each velocity channel.</a:t>
            </a:r>
          </a:p>
          <a:p>
            <a:r>
              <a:rPr lang="en-CA" dirty="0"/>
              <a:t>The features seen are interstellar structures of Hydrogen (HI).</a:t>
            </a:r>
          </a:p>
        </p:txBody>
      </p:sp>
      <p:pic>
        <p:nvPicPr>
          <p:cNvPr id="9" name="GHIGLS_SPIDER">
            <a:hlinkClick r:id="" action="ppaction://media"/>
            <a:extLst>
              <a:ext uri="{FF2B5EF4-FFF2-40B4-BE49-F238E27FC236}">
                <a16:creationId xmlns:a16="http://schemas.microsoft.com/office/drawing/2014/main" id="{50D0EFCA-BD72-441E-8013-38424B0C72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95001" y="1376018"/>
            <a:ext cx="5606626" cy="5029199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B05BF2E5-8C33-427B-9F15-D577CEBEDC61}"/>
              </a:ext>
            </a:extLst>
          </p:cNvPr>
          <p:cNvSpPr/>
          <p:nvPr/>
        </p:nvSpPr>
        <p:spPr>
          <a:xfrm flipH="1">
            <a:off x="7722267" y="3405718"/>
            <a:ext cx="103049" cy="104986"/>
          </a:xfrm>
          <a:prstGeom prst="smileyFace">
            <a:avLst/>
          </a:prstGeom>
          <a:effectLst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18015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E7879-4033-4783-8ABE-E2DE21AD9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ROHSA (</a:t>
            </a:r>
            <a:r>
              <a:rPr lang="en-US" dirty="0"/>
              <a:t>Regularized Optimization for Hyper-Spectral Analysis)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1FAAF-0AE3-4A4A-96F3-1D1B7ABEA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8661" y="2189952"/>
            <a:ext cx="4770781" cy="3979625"/>
          </a:xfrm>
        </p:spPr>
        <p:txBody>
          <a:bodyPr>
            <a:normAutofit/>
          </a:bodyPr>
          <a:lstStyle/>
          <a:p>
            <a:r>
              <a:rPr lang="en-US" sz="2300" dirty="0"/>
              <a:t>We are analyzing Doppler shifts and broadening, looking at the Gaussian features in the data with ROHSA.</a:t>
            </a:r>
          </a:p>
          <a:p>
            <a:r>
              <a:rPr lang="en-US" sz="2300" dirty="0"/>
              <a:t>ROHSA is a code for decomposing the data seen in the movie, with Gaussian functions.</a:t>
            </a:r>
          </a:p>
          <a:p>
            <a:r>
              <a:rPr lang="en-US" sz="2300" dirty="0"/>
              <a:t>ROHSA uses hyper parameters which control the smoothness of the solution.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D5A2B41-FB09-49DD-8721-A9CAD2A30DE8}"/>
              </a:ext>
            </a:extLst>
          </p:cNvPr>
          <p:cNvSpPr/>
          <p:nvPr/>
        </p:nvSpPr>
        <p:spPr>
          <a:xfrm>
            <a:off x="7261868" y="6756549"/>
            <a:ext cx="49301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https://www.youtube.com/watch?v=wzhnF66ZomE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CB7F9D-D466-4700-8E80-2BA6FF404967}"/>
              </a:ext>
            </a:extLst>
          </p:cNvPr>
          <p:cNvSpPr txBox="1"/>
          <p:nvPr/>
        </p:nvSpPr>
        <p:spPr>
          <a:xfrm>
            <a:off x="5219700" y="5985559"/>
            <a:ext cx="68284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chemeClr val="tx1">
                    <a:lumMod val="75000"/>
                  </a:schemeClr>
                </a:solidFill>
              </a:rPr>
              <a:t>Same spectrum on the Spider, showing the Gaussian decomposition with ROHSA. Colours encode ranges of velocity dispersion.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819996C1-321A-4DF2-92E9-866FB9355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9700" y="2034695"/>
            <a:ext cx="6828448" cy="382620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3853D31-DA0C-4C4B-8617-20BFD2336538}"/>
              </a:ext>
            </a:extLst>
          </p:cNvPr>
          <p:cNvSpPr txBox="1"/>
          <p:nvPr/>
        </p:nvSpPr>
        <p:spPr>
          <a:xfrm>
            <a:off x="11302999" y="2119101"/>
            <a:ext cx="670339" cy="77099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CA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6254FA5-2DBA-43BB-99DF-8D19245D614A}"/>
              </a:ext>
            </a:extLst>
          </p:cNvPr>
          <p:cNvSpPr txBox="1"/>
          <p:nvPr/>
        </p:nvSpPr>
        <p:spPr>
          <a:xfrm>
            <a:off x="11269133" y="2119101"/>
            <a:ext cx="704206" cy="822341"/>
          </a:xfrm>
          <a:prstGeom prst="rect">
            <a:avLst/>
          </a:prstGeom>
          <a:solidFill>
            <a:schemeClr val="tx1"/>
          </a:solidFill>
          <a:ln>
            <a:solidFill>
              <a:schemeClr val="tx2">
                <a:lumMod val="9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CA" sz="650" dirty="0">
                <a:solidFill>
                  <a:schemeClr val="bg1"/>
                </a:solidFill>
                <a:latin typeface="DejaVu Sans"/>
              </a:rPr>
              <a:t>         Data</a:t>
            </a:r>
          </a:p>
          <a:p>
            <a:pPr>
              <a:lnSpc>
                <a:spcPct val="150000"/>
              </a:lnSpc>
            </a:pPr>
            <a:r>
              <a:rPr lang="en-CA" sz="650" dirty="0">
                <a:solidFill>
                  <a:schemeClr val="bg1"/>
                </a:solidFill>
                <a:latin typeface="DejaVu Sans"/>
              </a:rPr>
              <a:t>         Model    </a:t>
            </a:r>
          </a:p>
          <a:p>
            <a:pPr>
              <a:lnSpc>
                <a:spcPct val="150000"/>
              </a:lnSpc>
            </a:pPr>
            <a:r>
              <a:rPr lang="en-CA" sz="650" dirty="0">
                <a:solidFill>
                  <a:schemeClr val="bg1"/>
                </a:solidFill>
                <a:latin typeface="DejaVu Sans"/>
              </a:rPr>
              <a:t>         CNM</a:t>
            </a:r>
          </a:p>
          <a:p>
            <a:pPr>
              <a:lnSpc>
                <a:spcPct val="150000"/>
              </a:lnSpc>
            </a:pPr>
            <a:r>
              <a:rPr lang="en-CA" sz="650" dirty="0">
                <a:solidFill>
                  <a:schemeClr val="bg1"/>
                </a:solidFill>
                <a:latin typeface="DejaVu Sans"/>
              </a:rPr>
              <a:t>         UNM</a:t>
            </a:r>
          </a:p>
          <a:p>
            <a:pPr>
              <a:lnSpc>
                <a:spcPct val="150000"/>
              </a:lnSpc>
            </a:pPr>
            <a:r>
              <a:rPr lang="en-CA" sz="650" dirty="0">
                <a:solidFill>
                  <a:schemeClr val="bg1"/>
                </a:solidFill>
                <a:latin typeface="DejaVu Sans"/>
              </a:rPr>
              <a:t>         WNM 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0AB3181-14C7-4F56-95DD-F51879FEB3E1}"/>
              </a:ext>
            </a:extLst>
          </p:cNvPr>
          <p:cNvCxnSpPr/>
          <p:nvPr/>
        </p:nvCxnSpPr>
        <p:spPr>
          <a:xfrm>
            <a:off x="11332631" y="2250017"/>
            <a:ext cx="205316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874B12A-AB54-448F-B2E8-4F6E6A5FB547}"/>
              </a:ext>
            </a:extLst>
          </p:cNvPr>
          <p:cNvCxnSpPr/>
          <p:nvPr/>
        </p:nvCxnSpPr>
        <p:spPr>
          <a:xfrm>
            <a:off x="11332631" y="2398184"/>
            <a:ext cx="20531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E0AE997-27D3-422F-AE9C-55FAE6605B97}"/>
              </a:ext>
            </a:extLst>
          </p:cNvPr>
          <p:cNvCxnSpPr/>
          <p:nvPr/>
        </p:nvCxnSpPr>
        <p:spPr>
          <a:xfrm>
            <a:off x="11341096" y="2548467"/>
            <a:ext cx="205316" cy="0"/>
          </a:xfrm>
          <a:prstGeom prst="line">
            <a:avLst/>
          </a:prstGeom>
          <a:ln w="19050">
            <a:solidFill>
              <a:srgbClr val="41B8E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72E4E8C-FF1C-4F77-A8F2-A1B071A3C032}"/>
              </a:ext>
            </a:extLst>
          </p:cNvPr>
          <p:cNvCxnSpPr/>
          <p:nvPr/>
        </p:nvCxnSpPr>
        <p:spPr>
          <a:xfrm>
            <a:off x="11341096" y="2698751"/>
            <a:ext cx="205316" cy="0"/>
          </a:xfrm>
          <a:prstGeom prst="line">
            <a:avLst/>
          </a:prstGeom>
          <a:ln w="19050">
            <a:solidFill>
              <a:srgbClr val="00CC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3544EE1-1B2E-4E43-A067-06680AE1D9FF}"/>
              </a:ext>
            </a:extLst>
          </p:cNvPr>
          <p:cNvCxnSpPr/>
          <p:nvPr/>
        </p:nvCxnSpPr>
        <p:spPr>
          <a:xfrm>
            <a:off x="11341096" y="2839843"/>
            <a:ext cx="205316" cy="0"/>
          </a:xfrm>
          <a:prstGeom prst="line">
            <a:avLst/>
          </a:prstGeom>
          <a:ln w="19050">
            <a:solidFill>
              <a:srgbClr val="FA1E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421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A94E4-6C7A-429C-8B74-A14629913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Generating a map of Column Density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D12C9E-972C-45FA-9868-B87DE991097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08008" y="1553632"/>
                <a:ext cx="6361764" cy="4937086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CA" dirty="0"/>
                  <a:t>For HI, column density is the integral of the brightness temperature over the velocity range: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𝐻𝐼</m:t>
                        </m:r>
                      </m:sub>
                    </m:sSub>
                    <m:r>
                      <a:rPr lang="en-CA" i="1" dirty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CA" dirty="0">
                        <a:latin typeface="Cambria Math" panose="02040503050406030204" pitchFamily="18" charset="0"/>
                      </a:rPr>
                      <m:t>C</m:t>
                    </m:r>
                    <m:nary>
                      <m:naryPr>
                        <m:subHide m:val="on"/>
                        <m:supHide m:val="on"/>
                        <m:ctrlPr>
                          <a:rPr lang="en-CA" i="1" dirty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en-CA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CA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𝑏</m:t>
                            </m:r>
                          </m:sub>
                        </m:sSub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𝑣</m:t>
                        </m:r>
                        <m:r>
                          <a:rPr lang="en-CA" b="0" i="1" dirty="0" smtClean="0">
                            <a:latin typeface="Cambria Math" panose="02040503050406030204" pitchFamily="18" charset="0"/>
                          </a:rPr>
                          <m:t>) </m:t>
                        </m:r>
                        <m:r>
                          <a:rPr lang="en-CA" i="1" dirty="0">
                            <a:latin typeface="Cambria Math" panose="02040503050406030204" pitchFamily="18" charset="0"/>
                          </a:rPr>
                          <m:t>𝑑𝑣</m:t>
                        </m:r>
                      </m:e>
                    </m:nary>
                    <m:r>
                      <a:rPr lang="en-CA" b="0" i="0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[cm</a:t>
                </a:r>
                <a:r>
                  <a:rPr lang="en-CA" baseline="30000" dirty="0"/>
                  <a:t>-2</a:t>
                </a:r>
                <a:r>
                  <a:rPr lang="en-CA" dirty="0"/>
                  <a:t>]</a:t>
                </a:r>
              </a:p>
              <a:p>
                <a:r>
                  <a:rPr lang="en-CA" dirty="0"/>
                  <a:t>We compute this at every spatial pixel of the data cube to generate a map.</a:t>
                </a:r>
              </a:p>
              <a:p>
                <a:r>
                  <a:rPr lang="en-CA" dirty="0"/>
                  <a:t>Such maps of the spatial features provide one important quantitative element of the analysis.</a:t>
                </a:r>
              </a:p>
              <a:p>
                <a:r>
                  <a:rPr lang="en-CA" dirty="0"/>
                  <a:t>The point source in the upper left is a distant spiral galaxy (IC 2574), not of interest in our analysis of the foreground gas in the MW.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D12C9E-972C-45FA-9868-B87DE991097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8008" y="1553632"/>
                <a:ext cx="6361764" cy="4937086"/>
              </a:xfrm>
              <a:blipFill>
                <a:blip r:embed="rId2"/>
                <a:stretch>
                  <a:fillRect l="-2780" t="-1975" r="-4314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53C401DD-C726-40E3-ACF1-59D6A61614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72" t="2075" r="1472" b="11613"/>
          <a:stretch/>
        </p:blipFill>
        <p:spPr>
          <a:xfrm>
            <a:off x="7009536" y="1371639"/>
            <a:ext cx="4972690" cy="49370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E4F70C-BA80-4E17-9675-82CFAC3081EA}"/>
              </a:ext>
            </a:extLst>
          </p:cNvPr>
          <p:cNvSpPr txBox="1"/>
          <p:nvPr/>
        </p:nvSpPr>
        <p:spPr>
          <a:xfrm>
            <a:off x="9618780" y="6737494"/>
            <a:ext cx="3556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chemeClr val="tx1">
                    <a:lumMod val="75000"/>
                  </a:schemeClr>
                </a:solidFill>
              </a:rPr>
              <a:t>Column Density Map of the Spider</a:t>
            </a:r>
          </a:p>
        </p:txBody>
      </p:sp>
    </p:spTree>
    <p:extLst>
      <p:ext uri="{BB962C8B-B14F-4D97-AF65-F5344CB8AC3E}">
        <p14:creationId xmlns:p14="http://schemas.microsoft.com/office/powerpoint/2010/main" val="985570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A55DE-DC41-49F1-95AA-B2B68854C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Looking at the Gas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9C7B6-6F5F-465A-AC7F-2C37C21D1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984" y="1268413"/>
            <a:ext cx="11087100" cy="4321174"/>
          </a:xfrm>
        </p:spPr>
        <p:txBody>
          <a:bodyPr/>
          <a:lstStyle/>
          <a:p>
            <a:r>
              <a:rPr lang="en-CA" dirty="0"/>
              <a:t>From ROHSA’s decomposition, I am able to sort the Gaussians by their velocity dispersion, to identify cold and warm regions, which gives a 3-phase model of the Spider.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093731-961D-4039-B623-CC0C078BBA80}"/>
              </a:ext>
            </a:extLst>
          </p:cNvPr>
          <p:cNvSpPr txBox="1"/>
          <p:nvPr/>
        </p:nvSpPr>
        <p:spPr>
          <a:xfrm>
            <a:off x="1854268" y="6313246"/>
            <a:ext cx="8483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chemeClr val="tx1">
                    <a:lumMod val="75000"/>
                  </a:schemeClr>
                </a:solidFill>
              </a:rPr>
              <a:t>Column Density Maps of the 3-phase models of the Spider (cold, unstable, and warm)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80BA70A-E395-4662-ABD0-C4C877D91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677" y="2974266"/>
            <a:ext cx="11060646" cy="33344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62349F-C7F8-4F6E-AA96-65E89FA4AE68}"/>
              </a:ext>
            </a:extLst>
          </p:cNvPr>
          <p:cNvSpPr txBox="1"/>
          <p:nvPr/>
        </p:nvSpPr>
        <p:spPr>
          <a:xfrm>
            <a:off x="565677" y="2600413"/>
            <a:ext cx="11060646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ysClr val="windowText" lastClr="000000"/>
                </a:solidFill>
              </a:rPr>
              <a:t>Units for these figures: HI Column Density (10</a:t>
            </a:r>
            <a:r>
              <a:rPr lang="en-CA" baseline="30000" dirty="0">
                <a:solidFill>
                  <a:sysClr val="windowText" lastClr="000000"/>
                </a:solidFill>
              </a:rPr>
              <a:t>20</a:t>
            </a:r>
            <a:r>
              <a:rPr lang="en-CA" dirty="0">
                <a:solidFill>
                  <a:sysClr val="windowText" lastClr="000000"/>
                </a:solidFill>
              </a:rPr>
              <a:t> cm</a:t>
            </a:r>
            <a:r>
              <a:rPr lang="en-CA" baseline="30000" dirty="0">
                <a:solidFill>
                  <a:sysClr val="windowText" lastClr="000000"/>
                </a:solidFill>
              </a:rPr>
              <a:t>-2</a:t>
            </a:r>
            <a:r>
              <a:rPr lang="en-CA" dirty="0">
                <a:solidFill>
                  <a:sysClr val="windowText" lastClr="000000"/>
                </a:solidFill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2360850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A55DE-DC41-49F1-95AA-B2B68854C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Looking at the Gas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9C7B6-6F5F-465A-AC7F-2C37C21D12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4" y="1389548"/>
            <a:ext cx="11090274" cy="4321174"/>
          </a:xfrm>
        </p:spPr>
        <p:txBody>
          <a:bodyPr/>
          <a:lstStyle/>
          <a:p>
            <a:pPr algn="just"/>
            <a:r>
              <a:rPr lang="en-CA" dirty="0"/>
              <a:t>I can look at the mass fraction of the phases. Almost 80% of the actual Spider is made up of cold gas (CNM), whereas it contains ~10% of warm gas (WNM).</a:t>
            </a:r>
          </a:p>
          <a:p>
            <a:pPr algn="just"/>
            <a:r>
              <a:rPr lang="en-CA" dirty="0"/>
              <a:t>This is unusual. The gas has undergone an efficient phase transition from warm gas to cold gas in the Spider.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C4D72C-4AD7-432B-8599-C92668C65C68}"/>
              </a:ext>
            </a:extLst>
          </p:cNvPr>
          <p:cNvSpPr txBox="1"/>
          <p:nvPr/>
        </p:nvSpPr>
        <p:spPr>
          <a:xfrm>
            <a:off x="2299996" y="6366329"/>
            <a:ext cx="7589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solidFill>
                  <a:schemeClr val="tx1">
                    <a:lumMod val="75000"/>
                  </a:schemeClr>
                </a:solidFill>
              </a:rPr>
              <a:t>Maps of the mass fraction for each of the phase models along every line of sight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BE9375-F7DF-4DE0-ACEF-6FC805669B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1877"/>
          <a:stretch/>
        </p:blipFill>
        <p:spPr>
          <a:xfrm>
            <a:off x="211619" y="3429000"/>
            <a:ext cx="11766107" cy="2917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48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48781-1804-49A0-A05A-FBFD9D950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1600" cy="1332000"/>
          </a:xfrm>
        </p:spPr>
        <p:txBody>
          <a:bodyPr/>
          <a:lstStyle/>
          <a:p>
            <a:r>
              <a:rPr lang="en-CA" dirty="0"/>
              <a:t>Next Steps…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0C4E8-7106-4E7A-996D-4E53B86AC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2" y="1443789"/>
            <a:ext cx="4752657" cy="4774131"/>
          </a:xfrm>
        </p:spPr>
        <p:txBody>
          <a:bodyPr>
            <a:normAutofit/>
          </a:bodyPr>
          <a:lstStyle/>
          <a:p>
            <a:r>
              <a:rPr lang="en-CA" dirty="0"/>
              <a:t>So far, I have been looking at a small area of the Spider, but from the North Celestial Pole Loop (seen right), there is a lot more to the Spider.</a:t>
            </a:r>
          </a:p>
          <a:p>
            <a:r>
              <a:rPr lang="en-CA" dirty="0"/>
              <a:t>There is evidence that phase transition occurred as the result of an energetic event that pushed gas out of the Galaxy. We see the resulting bubble in projection.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D0E0BA-DEA8-480F-BCEA-00A8230055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712" t="4058" r="16767" b="5798"/>
          <a:stretch/>
        </p:blipFill>
        <p:spPr>
          <a:xfrm>
            <a:off x="5446642" y="1253209"/>
            <a:ext cx="6417815" cy="4892011"/>
          </a:xfrm>
          <a:prstGeom prst="rect">
            <a:avLst/>
          </a:prstGeom>
        </p:spPr>
      </p:pic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0BFA8E5F-8453-42FA-9082-E5D052A5C34B}"/>
              </a:ext>
            </a:extLst>
          </p:cNvPr>
          <p:cNvSpPr/>
          <p:nvPr/>
        </p:nvSpPr>
        <p:spPr>
          <a:xfrm>
            <a:off x="9057373" y="3429000"/>
            <a:ext cx="1358837" cy="1258502"/>
          </a:xfrm>
          <a:prstGeom prst="flowChartConnector">
            <a:avLst/>
          </a:prstGeom>
          <a:noFill/>
          <a:ln w="2857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AFE6B8AC-1555-4C98-ABA9-54E1657800DA}"/>
              </a:ext>
            </a:extLst>
          </p:cNvPr>
          <p:cNvSpPr/>
          <p:nvPr/>
        </p:nvSpPr>
        <p:spPr>
          <a:xfrm>
            <a:off x="11045825" y="4773227"/>
            <a:ext cx="66675" cy="79375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5B5AD18-394E-4913-9F33-8E993B5F40F9}"/>
              </a:ext>
            </a:extLst>
          </p:cNvPr>
          <p:cNvCxnSpPr>
            <a:cxnSpLocks/>
          </p:cNvCxnSpPr>
          <p:nvPr/>
        </p:nvCxnSpPr>
        <p:spPr>
          <a:xfrm flipV="1">
            <a:off x="10075333" y="4852602"/>
            <a:ext cx="970492" cy="62456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6E6DFD2-FCAF-4197-A57A-8B663D85EF5A}"/>
              </a:ext>
            </a:extLst>
          </p:cNvPr>
          <p:cNvSpPr txBox="1"/>
          <p:nvPr/>
        </p:nvSpPr>
        <p:spPr>
          <a:xfrm>
            <a:off x="9436100" y="5340350"/>
            <a:ext cx="7631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solidFill>
                  <a:sysClr val="windowText" lastClr="000000"/>
                </a:solidFill>
              </a:rPr>
              <a:t>NCP</a:t>
            </a:r>
          </a:p>
        </p:txBody>
      </p:sp>
    </p:spTree>
    <p:extLst>
      <p:ext uri="{BB962C8B-B14F-4D97-AF65-F5344CB8AC3E}">
        <p14:creationId xmlns:p14="http://schemas.microsoft.com/office/powerpoint/2010/main" val="2748787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63DD6D-E2C6-4C5D-BAE9-D9504A064A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500DE97-77E2-400D-AEA6-D498F1E17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075" y="550799"/>
            <a:ext cx="11423387" cy="5542025"/>
          </a:xfrm>
        </p:spPr>
        <p:txBody>
          <a:bodyPr>
            <a:normAutofit/>
          </a:bodyPr>
          <a:lstStyle/>
          <a:p>
            <a:pPr algn="ctr"/>
            <a:r>
              <a:rPr lang="en-CA" sz="11500" dirty="0"/>
              <a:t>THANK YOU!</a:t>
            </a:r>
            <a:br>
              <a:rPr lang="en-CA" sz="11500" dirty="0"/>
            </a:br>
            <a:br>
              <a:rPr lang="en-CA" sz="8000" dirty="0"/>
            </a:br>
            <a:r>
              <a:rPr lang="en-CA" sz="5400" dirty="0"/>
              <a:t>Questions?</a:t>
            </a:r>
            <a:endParaRPr lang="en-CA" sz="11500" dirty="0"/>
          </a:p>
        </p:txBody>
      </p:sp>
    </p:spTree>
    <p:extLst>
      <p:ext uri="{BB962C8B-B14F-4D97-AF65-F5344CB8AC3E}">
        <p14:creationId xmlns:p14="http://schemas.microsoft.com/office/powerpoint/2010/main" val="2229531062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243341"/>
      </a:dk2>
      <a:lt2>
        <a:srgbClr val="E4E8E2"/>
      </a:lt2>
      <a:accent1>
        <a:srgbClr val="A44DC3"/>
      </a:accent1>
      <a:accent2>
        <a:srgbClr val="6C49B7"/>
      </a:accent2>
      <a:accent3>
        <a:srgbClr val="4D59C3"/>
      </a:accent3>
      <a:accent4>
        <a:srgbClr val="3B78B1"/>
      </a:accent4>
      <a:accent5>
        <a:srgbClr val="48B1B8"/>
      </a:accent5>
      <a:accent6>
        <a:srgbClr val="3BB188"/>
      </a:accent6>
      <a:hlink>
        <a:srgbClr val="378DA7"/>
      </a:hlink>
      <a:folHlink>
        <a:srgbClr val="7F7F7F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4146</TotalTime>
  <Words>615</Words>
  <Application>Microsoft Office PowerPoint</Application>
  <PresentationFormat>Widescreen</PresentationFormat>
  <Paragraphs>49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Cambria Math</vt:lpstr>
      <vt:lpstr>DejaVu Sans</vt:lpstr>
      <vt:lpstr>Gill Sans MT</vt:lpstr>
      <vt:lpstr>Walbaum Display</vt:lpstr>
      <vt:lpstr>3DFloatVTI</vt:lpstr>
      <vt:lpstr>Spectral Analysis of the SPIDER region using ROHSA</vt:lpstr>
      <vt:lpstr>Looking along a single line of sight</vt:lpstr>
      <vt:lpstr>Visualizing the Data Cube</vt:lpstr>
      <vt:lpstr>ROHSA (Regularized Optimization for Hyper-Spectral Analysis)</vt:lpstr>
      <vt:lpstr>Generating a map of Column Density</vt:lpstr>
      <vt:lpstr>Looking at the Gas</vt:lpstr>
      <vt:lpstr>Looking at the Gas (cont.)</vt:lpstr>
      <vt:lpstr>Next Steps…</vt:lpstr>
      <vt:lpstr>THANK YOU! 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the SPIDER region using ROHSA</dc:title>
  <dc:creator>Mukesh Taank</dc:creator>
  <cp:lastModifiedBy>Mukesh Taank</cp:lastModifiedBy>
  <cp:revision>109</cp:revision>
  <dcterms:created xsi:type="dcterms:W3CDTF">2020-07-02T23:49:38Z</dcterms:created>
  <dcterms:modified xsi:type="dcterms:W3CDTF">2020-07-09T16:54:33Z</dcterms:modified>
</cp:coreProperties>
</file>